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8"/>
    <p:restoredTop sz="94676"/>
  </p:normalViewPr>
  <p:slideViewPr>
    <p:cSldViewPr snapToGrid="0" snapToObjects="1">
      <p:cViewPr>
        <p:scale>
          <a:sx n="71" d="100"/>
          <a:sy n="71" d="100"/>
        </p:scale>
        <p:origin x="92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82-1949-9079-3ABA0FB1416D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82-1949-9079-3ABA0FB1416D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82-1949-9079-3ABA0FB1416D}"/>
              </c:ext>
            </c:extLst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82-1949-9079-3ABA0FB1416D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682-1949-9079-3ABA0FB1416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Less than 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50+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0.01</c:v>
                </c:pt>
                <c:pt idx="1">
                  <c:v>0.1</c:v>
                </c:pt>
                <c:pt idx="2">
                  <c:v>0.5</c:v>
                </c:pt>
                <c:pt idx="3">
                  <c:v>0.31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97-7147-8F84-27ACB676B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Tier 4 or lower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Pinduoduo</c:v>
                </c:pt>
                <c:pt idx="1">
                  <c:v>JD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0.41599999999999998</c:v>
                </c:pt>
                <c:pt idx="1">
                  <c:v>0.30099999999999999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09-E74D-A4B5-E39AE4B6F5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Tier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Pinduoduo</c:v>
                </c:pt>
                <c:pt idx="1">
                  <c:v>JD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0.23100000000000001</c:v>
                </c:pt>
                <c:pt idx="1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09-E74D-A4B5-E39AE4B6F5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Tier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Pinduoduo</c:v>
                </c:pt>
                <c:pt idx="1">
                  <c:v>JD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0.27700000000000002</c:v>
                </c:pt>
                <c:pt idx="1">
                  <c:v>0.34200000000000003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09-E74D-A4B5-E39AE4B6F5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Tier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Pinduoduo</c:v>
                </c:pt>
                <c:pt idx="1">
                  <c:v>JD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7.5999999999999998E-2</c:v>
                </c:pt>
                <c:pt idx="1">
                  <c:v>0.157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09-E74D-A4B5-E39AE4B6F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52447295"/>
        <c:axId val="1452448991"/>
      </c:barChart>
      <c:catAx>
        <c:axId val="1452447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452448991"/>
        <c:crosses val="autoZero"/>
        <c:auto val="1"/>
        <c:lblAlgn val="ctr"/>
        <c:lblOffset val="100"/>
        <c:noMultiLvlLbl val="0"/>
      </c:catAx>
      <c:valAx>
        <c:axId val="145244899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52447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05C-4946-BA49-6D58EF99771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5C-4946-BA49-6D58EF99771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5C-4946-BA49-6D58EF99771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5C-4946-BA49-6D58EF99771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5C-4946-BA49-6D58EF9977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Taobao</c:v>
                </c:pt>
                <c:pt idx="1">
                  <c:v>JD.com</c:v>
                </c:pt>
                <c:pt idx="2">
                  <c:v>Pinduoduo</c:v>
                </c:pt>
                <c:pt idx="3">
                  <c:v>Weipinhui</c:v>
                </c:pt>
                <c:pt idx="4">
                  <c:v>Tmall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430</c:v>
                </c:pt>
                <c:pt idx="1">
                  <c:v>140</c:v>
                </c:pt>
                <c:pt idx="2">
                  <c:v>110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5C-4946-BA49-6D58EF997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19613055"/>
        <c:axId val="1519667343"/>
      </c:barChart>
      <c:catAx>
        <c:axId val="151961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519667343"/>
        <c:crosses val="autoZero"/>
        <c:auto val="1"/>
        <c:lblAlgn val="ctr"/>
        <c:lblOffset val="100"/>
        <c:noMultiLvlLbl val="0"/>
      </c:catAx>
      <c:valAx>
        <c:axId val="151966734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19613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EFC1-3D42-6C49-B665-27E97B901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0D013-0B71-2248-B6F5-B3FDD775E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817D3-181F-CE41-9DAA-D16FE27E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72C3D-96E1-7445-A9FC-227A1EA70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89C76-114C-224D-9C35-503355A4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2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05EFE-17DE-F746-BF4A-B3B88E7F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74921-36AB-9640-AF9A-EA2354DD4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4932B-05D2-CE40-86B7-D79E397A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33B7E-293D-0D49-ACD6-0F1EEA91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8CB62-634A-5D4A-9FF1-02AE94AD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3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123212-41E9-9A46-8B8D-CAE528E7A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1D368-7E7A-EA45-91A8-00FEE7C00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8AF80-0350-F344-8DC1-6933F926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03897-066D-1B46-935B-2DF6E8652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579EC-A417-114C-AF99-88541A47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3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D9FA1-E63D-1F4A-BEB0-BEC120E70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50219-2C84-8746-A2D3-5FA15423F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52FBB-A9CE-604A-A302-F956E078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1138B-77EF-EA4A-ABAD-DAEBAD36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EFC7D-1E5E-DB4B-B75C-37795F39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E578B-1C7B-B14F-B58C-46AB9E0F5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11539-0EDC-274C-B8D4-0A51FB3E2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5EFA2-0ABC-4E46-90E1-F2C16D9E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4DFCE-D7F9-5C49-8015-6C8DCFB7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FB89D-41CD-1640-A013-6321BB5A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1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A725F-FB8D-B64D-874F-94BBBEBF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F02F8-A98F-EF4C-9C7C-010A4658B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33451-CFF9-4D4B-B7A6-A266DBD81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A37E7-5D41-1C4A-88FA-181919EE5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E497F-9801-8B49-87A0-3F8CE03E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6F6C8-C7F6-8142-AE5B-B06544AE9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2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CAAD8-D394-9A4F-BDC8-C9747A7D5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289CA-F5AF-794A-BF8E-71565B995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3060E-3017-4A44-8567-9A31878AA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DB1EE4-7F2F-BD44-8729-2ED9B4670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BC1E2-1D87-964D-9718-E78A46C0AF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25A45D-01EE-1242-ADD2-8CE7D4AD2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C6A682-B5CA-224F-B54C-1B9B0AFF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916082-1A1E-FC41-A7C8-2616C7DF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1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9534A-44C5-3C4F-B4CE-25AE6EEB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38DF7-C889-7F47-9B38-6A83323F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50F46-B82F-184B-9F18-08524811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28BB9-1254-6944-BE53-7C5C58B2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7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2430CB-EDA6-894A-B48D-F81185A4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B8F980-0771-AA4C-B887-0F3A3C6F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9C729-1B57-8F4D-9414-E63A6F8E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A1898-48AF-A14C-819E-275F82918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43BE8-498B-2941-A5E0-2D8596A7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D7EAD-C833-6E48-840C-BF6FB37E6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66888-B753-B340-9FAC-0F6D89D1E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60AF9-1BEA-214D-A182-3F005F4C4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E6DEA-580D-A848-B5A5-B94F2BF1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9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DF4F0-E78F-E746-A115-D1ABF5EBD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BA7C6-498A-BC4C-9114-7252A29B3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C5454-A873-294E-B361-FEAD317FD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2E3CE-C450-6F4D-9111-8C531E24A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5327B-73A4-3F4A-9B0F-8C9FD872A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7E24-07D5-B348-B958-755AF81C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8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09331-4249-7148-BC20-6AE1F0C61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64BF6-CC15-914B-8703-90B8C2597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D0B6A-68C2-F84F-A3AF-C81153ED8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936AA-4D6B-B240-879F-64601DFAF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B2FC8-90E3-EE44-B627-EF001BA91E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3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D2763AF-6DD2-6B4C-92B4-641D2F87F9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9485676"/>
              </p:ext>
            </p:extLst>
          </p:nvPr>
        </p:nvGraphicFramePr>
        <p:xfrm>
          <a:off x="2980707" y="1213152"/>
          <a:ext cx="617781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A82AE45-F605-D948-BF1B-3B7EA096BF13}"/>
              </a:ext>
            </a:extLst>
          </p:cNvPr>
          <p:cNvSpPr txBox="1"/>
          <p:nvPr/>
        </p:nvSpPr>
        <p:spPr>
          <a:xfrm>
            <a:off x="5749470" y="792869"/>
            <a:ext cx="988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Helvetica" pitchFamily="2" charset="0"/>
              </a:rPr>
              <a:t>Less than 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81835-E754-EF4B-8D22-6331287D6CB2}"/>
              </a:ext>
            </a:extLst>
          </p:cNvPr>
          <p:cNvSpPr txBox="1"/>
          <p:nvPr/>
        </p:nvSpPr>
        <p:spPr>
          <a:xfrm>
            <a:off x="6892471" y="1158824"/>
            <a:ext cx="1190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Helvetica" pitchFamily="2" charset="0"/>
              </a:rPr>
              <a:t>20-29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8559CE-7D42-1444-BB53-82FAB4B5CC16}"/>
              </a:ext>
            </a:extLst>
          </p:cNvPr>
          <p:cNvSpPr txBox="1"/>
          <p:nvPr/>
        </p:nvSpPr>
        <p:spPr>
          <a:xfrm>
            <a:off x="7968344" y="5031302"/>
            <a:ext cx="1190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Helvetica" pitchFamily="2" charset="0"/>
              </a:rPr>
              <a:t>30-39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0A67FB-F4FD-4744-9323-19923C5C0EDF}"/>
              </a:ext>
            </a:extLst>
          </p:cNvPr>
          <p:cNvSpPr txBox="1"/>
          <p:nvPr/>
        </p:nvSpPr>
        <p:spPr>
          <a:xfrm>
            <a:off x="2561772" y="3224274"/>
            <a:ext cx="1190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Helvetica" pitchFamily="2" charset="0"/>
              </a:rPr>
              <a:t>40-49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F9B64B-C82B-BF43-B210-4393A80E6DE1}"/>
              </a:ext>
            </a:extLst>
          </p:cNvPr>
          <p:cNvSpPr txBox="1"/>
          <p:nvPr/>
        </p:nvSpPr>
        <p:spPr>
          <a:xfrm>
            <a:off x="4815114" y="1085257"/>
            <a:ext cx="780143" cy="338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Helvetica" pitchFamily="2" charset="0"/>
              </a:rPr>
              <a:t>50+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679975-3438-394E-A682-5632F3F457CD}"/>
              </a:ext>
            </a:extLst>
          </p:cNvPr>
          <p:cNvSpPr txBox="1"/>
          <p:nvPr/>
        </p:nvSpPr>
        <p:spPr>
          <a:xfrm>
            <a:off x="2416628" y="-48811"/>
            <a:ext cx="7358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Helvetica" pitchFamily="2" charset="0"/>
              </a:rPr>
              <a:t>Age distribution of </a:t>
            </a:r>
            <a:r>
              <a:rPr lang="en-US" sz="2400" b="1" dirty="0" err="1">
                <a:latin typeface="Helvetica" pitchFamily="2" charset="0"/>
              </a:rPr>
              <a:t>Pinduoduo</a:t>
            </a:r>
            <a:r>
              <a:rPr lang="en-US" sz="2400" b="1" dirty="0">
                <a:latin typeface="Helvetica" pitchFamily="2" charset="0"/>
              </a:rPr>
              <a:t> users</a:t>
            </a:r>
          </a:p>
          <a:p>
            <a:pPr algn="ctr"/>
            <a:r>
              <a:rPr lang="en-US" sz="2000" dirty="0">
                <a:latin typeface="Helvetica" pitchFamily="2" charset="0"/>
              </a:rPr>
              <a:t>(January 2018)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F29A93-2A04-C64B-9C71-220038561B59}"/>
              </a:ext>
            </a:extLst>
          </p:cNvPr>
          <p:cNvSpPr txBox="1"/>
          <p:nvPr/>
        </p:nvSpPr>
        <p:spPr>
          <a:xfrm>
            <a:off x="2980707" y="6222671"/>
            <a:ext cx="5522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elvetica" pitchFamily="2" charset="0"/>
              </a:rPr>
              <a:t>Source: company press releases and reports, </a:t>
            </a:r>
            <a:r>
              <a:rPr lang="en-US" sz="1200" dirty="0" err="1">
                <a:latin typeface="Helvetica" pitchFamily="2" charset="0"/>
              </a:rPr>
              <a:t>WalktheChat</a:t>
            </a:r>
            <a:r>
              <a:rPr lang="en-US" sz="1200" dirty="0">
                <a:latin typeface="Helvetica" pitchFamily="2" charset="0"/>
              </a:rPr>
              <a:t> analysis</a:t>
            </a:r>
          </a:p>
        </p:txBody>
      </p:sp>
    </p:spTree>
    <p:extLst>
      <p:ext uri="{BB962C8B-B14F-4D97-AF65-F5344CB8AC3E}">
        <p14:creationId xmlns:p14="http://schemas.microsoft.com/office/powerpoint/2010/main" val="322544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C206286-ECD5-4143-B0A7-76201A1387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336631"/>
              </p:ext>
            </p:extLst>
          </p:nvPr>
        </p:nvGraphicFramePr>
        <p:xfrm>
          <a:off x="2032000" y="1300163"/>
          <a:ext cx="8128000" cy="4838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41296AA-6FB5-4445-8374-08E9A1D41826}"/>
              </a:ext>
            </a:extLst>
          </p:cNvPr>
          <p:cNvSpPr txBox="1"/>
          <p:nvPr/>
        </p:nvSpPr>
        <p:spPr>
          <a:xfrm>
            <a:off x="3231356" y="0"/>
            <a:ext cx="57292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Helvetica" pitchFamily="2" charset="0"/>
              </a:rPr>
              <a:t>Distribution of </a:t>
            </a:r>
            <a:r>
              <a:rPr lang="en-US" sz="2400" b="1" dirty="0" err="1">
                <a:latin typeface="Helvetica" pitchFamily="2" charset="0"/>
              </a:rPr>
              <a:t>Pinduoduo</a:t>
            </a:r>
            <a:r>
              <a:rPr lang="en-US" sz="2400" b="1" dirty="0">
                <a:latin typeface="Helvetica" pitchFamily="2" charset="0"/>
              </a:rPr>
              <a:t> and JD users in various city tiers</a:t>
            </a:r>
          </a:p>
          <a:p>
            <a:pPr algn="ctr"/>
            <a:r>
              <a:rPr lang="en-US" sz="2000" dirty="0">
                <a:latin typeface="Helvetica" pitchFamily="2" charset="0"/>
              </a:rPr>
              <a:t>(November 2017)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F18444-A470-7D42-B575-C4497625C077}"/>
              </a:ext>
            </a:extLst>
          </p:cNvPr>
          <p:cNvSpPr/>
          <p:nvPr/>
        </p:nvSpPr>
        <p:spPr>
          <a:xfrm>
            <a:off x="2032000" y="6115057"/>
            <a:ext cx="46871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Helvetica" pitchFamily="2" charset="0"/>
              </a:rPr>
              <a:t>Source: </a:t>
            </a:r>
            <a:r>
              <a:rPr lang="en-US" sz="1400" dirty="0" err="1">
                <a:latin typeface="Helvetica" pitchFamily="2" charset="0"/>
              </a:rPr>
              <a:t>Jiguang</a:t>
            </a:r>
            <a:r>
              <a:rPr lang="en-US" sz="1400" dirty="0">
                <a:latin typeface="Helvetica" pitchFamily="2" charset="0"/>
              </a:rPr>
              <a:t> data (</a:t>
            </a:r>
            <a:r>
              <a:rPr lang="en-US" sz="1400" dirty="0" err="1">
                <a:latin typeface="Helvetica" pitchFamily="2" charset="0"/>
              </a:rPr>
              <a:t>jiguang.cn</a:t>
            </a:r>
            <a:r>
              <a:rPr lang="en-US" sz="1400" dirty="0">
                <a:latin typeface="Helvetica" pitchFamily="2" charset="0"/>
              </a:rPr>
              <a:t>), </a:t>
            </a:r>
            <a:r>
              <a:rPr lang="en-US" sz="1400" dirty="0" err="1">
                <a:latin typeface="Helvetica" pitchFamily="2" charset="0"/>
              </a:rPr>
              <a:t>WalktheChat</a:t>
            </a:r>
            <a:r>
              <a:rPr lang="en-US" sz="1400" dirty="0">
                <a:latin typeface="Helvetica" pitchFamily="2" charset="0"/>
              </a:rPr>
              <a:t> Analysis</a:t>
            </a:r>
          </a:p>
        </p:txBody>
      </p:sp>
    </p:spTree>
    <p:extLst>
      <p:ext uri="{BB962C8B-B14F-4D97-AF65-F5344CB8AC3E}">
        <p14:creationId xmlns:p14="http://schemas.microsoft.com/office/powerpoint/2010/main" val="412738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554F9C-EE0F-B64E-A60B-22DB0BDEEF61}"/>
              </a:ext>
            </a:extLst>
          </p:cNvPr>
          <p:cNvSpPr txBox="1"/>
          <p:nvPr/>
        </p:nvSpPr>
        <p:spPr>
          <a:xfrm>
            <a:off x="3231356" y="849594"/>
            <a:ext cx="57292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Helvetica" pitchFamily="2" charset="0"/>
              </a:rPr>
              <a:t>Largest Chinese e-commerce APPs by monthly active users</a:t>
            </a:r>
          </a:p>
          <a:p>
            <a:pPr algn="ctr"/>
            <a:r>
              <a:rPr lang="en-US" sz="2000" dirty="0">
                <a:latin typeface="Helvetica" pitchFamily="2" charset="0"/>
              </a:rPr>
              <a:t>(</a:t>
            </a:r>
            <a:r>
              <a:rPr lang="en-US" altLang="zh-Hans" sz="2000" dirty="0">
                <a:latin typeface="Helvetica" pitchFamily="2" charset="0"/>
              </a:rPr>
              <a:t>million</a:t>
            </a:r>
            <a:r>
              <a:rPr lang="zh-Hans" altLang="en-US" sz="2000" dirty="0">
                <a:latin typeface="Helvetica" pitchFamily="2" charset="0"/>
              </a:rPr>
              <a:t> </a:t>
            </a:r>
            <a:r>
              <a:rPr lang="en-US" altLang="zh-Hans" sz="2000" dirty="0">
                <a:latin typeface="Helvetica" pitchFamily="2" charset="0"/>
              </a:rPr>
              <a:t>MAU’s,</a:t>
            </a:r>
            <a:r>
              <a:rPr lang="zh-Hans" altLang="en-US" sz="2000" dirty="0">
                <a:latin typeface="Helvetica" pitchFamily="2" charset="0"/>
              </a:rPr>
              <a:t> </a:t>
            </a:r>
            <a:r>
              <a:rPr lang="en-US" sz="2000" dirty="0">
                <a:latin typeface="Helvetica" pitchFamily="2" charset="0"/>
              </a:rPr>
              <a:t>January 2018)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5A9BCD5-3B22-EC42-B03A-FAA0CA9A24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7130437"/>
              </p:ext>
            </p:extLst>
          </p:nvPr>
        </p:nvGraphicFramePr>
        <p:xfrm>
          <a:off x="2032000" y="1543051"/>
          <a:ext cx="8128000" cy="3900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55048DC-2B10-7648-950E-E6D4C77074B5}"/>
              </a:ext>
            </a:extLst>
          </p:cNvPr>
          <p:cNvSpPr/>
          <p:nvPr/>
        </p:nvSpPr>
        <p:spPr>
          <a:xfrm>
            <a:off x="4131469" y="5614988"/>
            <a:ext cx="714375" cy="38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CE865D-5ECD-F645-B628-C06764C0C149}"/>
              </a:ext>
            </a:extLst>
          </p:cNvPr>
          <p:cNvSpPr txBox="1"/>
          <p:nvPr/>
        </p:nvSpPr>
        <p:spPr>
          <a:xfrm>
            <a:off x="4945857" y="5546259"/>
            <a:ext cx="1385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Helvetica" pitchFamily="2" charset="0"/>
              </a:rPr>
              <a:t>Alibaba ecosystem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231193-A4E5-304D-9B4F-DE0A039891E6}"/>
              </a:ext>
            </a:extLst>
          </p:cNvPr>
          <p:cNvSpPr/>
          <p:nvPr/>
        </p:nvSpPr>
        <p:spPr>
          <a:xfrm>
            <a:off x="6460331" y="5609736"/>
            <a:ext cx="714375" cy="3857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61AF4-08A7-944A-8BD1-EEEC481C7364}"/>
              </a:ext>
            </a:extLst>
          </p:cNvPr>
          <p:cNvSpPr txBox="1"/>
          <p:nvPr/>
        </p:nvSpPr>
        <p:spPr>
          <a:xfrm>
            <a:off x="7274719" y="5541007"/>
            <a:ext cx="1385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Helvetica" pitchFamily="2" charset="0"/>
              </a:rPr>
              <a:t>Tencent ecosystem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BF0FBC-3868-8049-8884-698AF3D54A78}"/>
              </a:ext>
            </a:extLst>
          </p:cNvPr>
          <p:cNvSpPr/>
          <p:nvPr/>
        </p:nvSpPr>
        <p:spPr>
          <a:xfrm>
            <a:off x="2145097" y="6243640"/>
            <a:ext cx="46871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Helvetica" pitchFamily="2" charset="0"/>
              </a:rPr>
              <a:t>Source: </a:t>
            </a:r>
            <a:r>
              <a:rPr lang="en-US" sz="1400" dirty="0" err="1">
                <a:latin typeface="Helvetica" pitchFamily="2" charset="0"/>
              </a:rPr>
              <a:t>Jiguang</a:t>
            </a:r>
            <a:r>
              <a:rPr lang="en-US" sz="1400" dirty="0">
                <a:latin typeface="Helvetica" pitchFamily="2" charset="0"/>
              </a:rPr>
              <a:t> data (</a:t>
            </a:r>
            <a:r>
              <a:rPr lang="en-US" sz="1400" dirty="0" err="1">
                <a:latin typeface="Helvetica" pitchFamily="2" charset="0"/>
              </a:rPr>
              <a:t>jiguang.cn</a:t>
            </a:r>
            <a:r>
              <a:rPr lang="en-US" sz="1400" dirty="0">
                <a:latin typeface="Helvetica" pitchFamily="2" charset="0"/>
              </a:rPr>
              <a:t>), </a:t>
            </a:r>
            <a:r>
              <a:rPr lang="en-US" sz="1400" dirty="0" err="1">
                <a:latin typeface="Helvetica" pitchFamily="2" charset="0"/>
              </a:rPr>
              <a:t>WalktheChat</a:t>
            </a:r>
            <a:r>
              <a:rPr lang="en-US" sz="1400" dirty="0">
                <a:latin typeface="Helvetica" pitchFamily="2" charset="0"/>
              </a:rPr>
              <a:t> Analysis</a:t>
            </a:r>
          </a:p>
        </p:txBody>
      </p:sp>
    </p:spTree>
    <p:extLst>
      <p:ext uri="{BB962C8B-B14F-4D97-AF65-F5344CB8AC3E}">
        <p14:creationId xmlns:p14="http://schemas.microsoft.com/office/powerpoint/2010/main" val="103872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EE666B0-AA03-6F46-85CC-CFD47C165470}"/>
              </a:ext>
            </a:extLst>
          </p:cNvPr>
          <p:cNvSpPr/>
          <p:nvPr/>
        </p:nvSpPr>
        <p:spPr>
          <a:xfrm>
            <a:off x="1100321" y="2235902"/>
            <a:ext cx="3621974" cy="3621974"/>
          </a:xfrm>
          <a:prstGeom prst="ellipse">
            <a:avLst/>
          </a:prstGeom>
          <a:noFill/>
          <a:ln w="381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C4287F-1E12-5B46-923D-D0016EA9E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33" y="4393706"/>
            <a:ext cx="1673225" cy="1673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172A38-10C7-D94A-9F3F-D3CC0398D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0509" y="1656464"/>
            <a:ext cx="1158875" cy="11588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E3E523-73A0-1248-8573-2854EF670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399" y="1814616"/>
            <a:ext cx="1500188" cy="15001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8523910-C27C-AE40-9C12-85319FA5FA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6710" y="2295863"/>
            <a:ext cx="1022351" cy="102235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9B115A3-B0F8-A249-963D-B990EF136D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8113" y="3525343"/>
            <a:ext cx="868363" cy="86836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E2F8DF1-3AE6-F944-8DB4-F7B578BDFB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8856" y="4600835"/>
            <a:ext cx="720530" cy="720530"/>
          </a:xfrm>
          <a:prstGeom prst="rect">
            <a:avLst/>
          </a:prstGeom>
        </p:spPr>
      </p:pic>
      <p:sp>
        <p:nvSpPr>
          <p:cNvPr id="17" name="Right Arrow 16">
            <a:extLst>
              <a:ext uri="{FF2B5EF4-FFF2-40B4-BE49-F238E27FC236}">
                <a16:creationId xmlns:a16="http://schemas.microsoft.com/office/drawing/2014/main" id="{E8F96A5B-1CC8-B84D-9578-4ABE7EF80860}"/>
              </a:ext>
            </a:extLst>
          </p:cNvPr>
          <p:cNvSpPr/>
          <p:nvPr/>
        </p:nvSpPr>
        <p:spPr>
          <a:xfrm rot="16712834">
            <a:off x="1130333" y="3629962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E092A8D1-7177-104A-83AB-3A1EC42FF860}"/>
              </a:ext>
            </a:extLst>
          </p:cNvPr>
          <p:cNvSpPr/>
          <p:nvPr/>
        </p:nvSpPr>
        <p:spPr>
          <a:xfrm rot="18038000">
            <a:off x="1825656" y="3662728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87F2261F-B622-5745-B1C8-B26692BB0CFF}"/>
              </a:ext>
            </a:extLst>
          </p:cNvPr>
          <p:cNvSpPr/>
          <p:nvPr/>
        </p:nvSpPr>
        <p:spPr>
          <a:xfrm rot="19152786">
            <a:off x="2184314" y="3949178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58C5C552-1AF9-0445-8CEE-8A729F6EDA32}"/>
              </a:ext>
            </a:extLst>
          </p:cNvPr>
          <p:cNvSpPr/>
          <p:nvPr/>
        </p:nvSpPr>
        <p:spPr>
          <a:xfrm rot="20354299">
            <a:off x="2376772" y="4381382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C0A808AF-3BEB-E948-9E40-00A6A5FCBC0D}"/>
              </a:ext>
            </a:extLst>
          </p:cNvPr>
          <p:cNvSpPr/>
          <p:nvPr/>
        </p:nvSpPr>
        <p:spPr>
          <a:xfrm rot="21128318">
            <a:off x="2514436" y="4922096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20CF56-863E-F54B-A33C-7C32DFE90D80}"/>
              </a:ext>
            </a:extLst>
          </p:cNvPr>
          <p:cNvSpPr txBox="1"/>
          <p:nvPr/>
        </p:nvSpPr>
        <p:spPr>
          <a:xfrm>
            <a:off x="1066945" y="1321884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50.3%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6B6F59D-76A5-5145-A25C-4BADFDE3623F}"/>
              </a:ext>
            </a:extLst>
          </p:cNvPr>
          <p:cNvSpPr txBox="1"/>
          <p:nvPr/>
        </p:nvSpPr>
        <p:spPr>
          <a:xfrm>
            <a:off x="2615398" y="1130881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31.8%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47081B0-8DC6-4344-A4BB-EAF0BDDCC22A}"/>
              </a:ext>
            </a:extLst>
          </p:cNvPr>
          <p:cNvSpPr txBox="1"/>
          <p:nvPr/>
        </p:nvSpPr>
        <p:spPr>
          <a:xfrm>
            <a:off x="4014573" y="1769469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19.5%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BE3470-C0FE-5147-B904-F00DB9C5ED95}"/>
              </a:ext>
            </a:extLst>
          </p:cNvPr>
          <p:cNvSpPr txBox="1"/>
          <p:nvPr/>
        </p:nvSpPr>
        <p:spPr>
          <a:xfrm>
            <a:off x="5087834" y="3756315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9.1%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AA817E-CFFA-3A41-9DB5-CCEFEDB29704}"/>
              </a:ext>
            </a:extLst>
          </p:cNvPr>
          <p:cNvSpPr txBox="1"/>
          <p:nvPr/>
        </p:nvSpPr>
        <p:spPr>
          <a:xfrm>
            <a:off x="4879901" y="4679883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5.6%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273F04E-16C9-D54C-9B61-A033960C0A9F}"/>
              </a:ext>
            </a:extLst>
          </p:cNvPr>
          <p:cNvSpPr/>
          <p:nvPr/>
        </p:nvSpPr>
        <p:spPr>
          <a:xfrm>
            <a:off x="6988203" y="2231134"/>
            <a:ext cx="3621974" cy="3621974"/>
          </a:xfrm>
          <a:prstGeom prst="ellipse">
            <a:avLst/>
          </a:prstGeom>
          <a:noFill/>
          <a:ln w="381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6C2E5041-2ED4-5F4B-A405-D204BBB8D4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5640" y="4425222"/>
            <a:ext cx="1666748" cy="166674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A7620F3-CB11-B546-A181-7BC5609BA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615" y="1818052"/>
            <a:ext cx="1501129" cy="150112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E50F70F-2467-F04A-8D98-ED3EBCEFD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5579" y="1673035"/>
            <a:ext cx="1158875" cy="11588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ECA05AA-CD29-9D47-92B1-749BE0CE1A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1780" y="2312434"/>
            <a:ext cx="1022351" cy="102235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B7E7862-C82B-3245-A55F-7F83B4AB7E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3183" y="3541914"/>
            <a:ext cx="868363" cy="86836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BFE3BE-ED66-CD46-A3AE-D0DA6F7859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93926" y="4617406"/>
            <a:ext cx="720530" cy="72053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335E458-593B-2D45-88E7-2B049ED49CD7}"/>
              </a:ext>
            </a:extLst>
          </p:cNvPr>
          <p:cNvSpPr txBox="1"/>
          <p:nvPr/>
        </p:nvSpPr>
        <p:spPr>
          <a:xfrm>
            <a:off x="7042015" y="1338455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78.3%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A42DDDD-E0F0-284A-8A55-74753E3C0268}"/>
              </a:ext>
            </a:extLst>
          </p:cNvPr>
          <p:cNvSpPr txBox="1"/>
          <p:nvPr/>
        </p:nvSpPr>
        <p:spPr>
          <a:xfrm>
            <a:off x="8590468" y="1147452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21.5%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6835B39-2C21-BF45-A946-E7B4950625E3}"/>
              </a:ext>
            </a:extLst>
          </p:cNvPr>
          <p:cNvSpPr txBox="1"/>
          <p:nvPr/>
        </p:nvSpPr>
        <p:spPr>
          <a:xfrm>
            <a:off x="9989643" y="1786040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14.7%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1EB1247-DEB8-8C4C-8C76-25AC161D58D0}"/>
              </a:ext>
            </a:extLst>
          </p:cNvPr>
          <p:cNvSpPr txBox="1"/>
          <p:nvPr/>
        </p:nvSpPr>
        <p:spPr>
          <a:xfrm>
            <a:off x="11062904" y="3772886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6.0%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1C04D7-F37A-BC49-8E0E-00EF8E1678EB}"/>
              </a:ext>
            </a:extLst>
          </p:cNvPr>
          <p:cNvSpPr txBox="1"/>
          <p:nvPr/>
        </p:nvSpPr>
        <p:spPr>
          <a:xfrm>
            <a:off x="10854971" y="4696454"/>
            <a:ext cx="112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4.8%</a:t>
            </a:r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BE3B85E-BF42-7A4C-A785-AF8C51B6287C}"/>
              </a:ext>
            </a:extLst>
          </p:cNvPr>
          <p:cNvSpPr/>
          <p:nvPr/>
        </p:nvSpPr>
        <p:spPr>
          <a:xfrm>
            <a:off x="106022" y="6277221"/>
            <a:ext cx="36339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Helvetica" pitchFamily="2" charset="0"/>
              </a:rPr>
              <a:t>Source:</a:t>
            </a:r>
            <a:r>
              <a:rPr lang="en-US" altLang="zh-Hans" sz="1400" dirty="0" err="1">
                <a:latin typeface="Helvetica" pitchFamily="2" charset="0"/>
              </a:rPr>
              <a:t>QuestMobile</a:t>
            </a:r>
            <a:r>
              <a:rPr lang="en-US" altLang="zh-Hans" sz="1400" dirty="0">
                <a:latin typeface="Helvetica" pitchFamily="2" charset="0"/>
              </a:rPr>
              <a:t>,</a:t>
            </a:r>
            <a:r>
              <a:rPr lang="zh-Hans" altLang="en-US" sz="1400" dirty="0">
                <a:latin typeface="Helvetica" pitchFamily="2" charset="0"/>
              </a:rPr>
              <a:t> </a:t>
            </a:r>
            <a:r>
              <a:rPr lang="en-US" altLang="zh-Hans" sz="1400" dirty="0" err="1">
                <a:latin typeface="Helvetica" pitchFamily="2" charset="0"/>
              </a:rPr>
              <a:t>WalktheChat</a:t>
            </a:r>
            <a:r>
              <a:rPr lang="zh-Hans" altLang="en-US" sz="1400" dirty="0">
                <a:latin typeface="Helvetica" pitchFamily="2" charset="0"/>
              </a:rPr>
              <a:t> </a:t>
            </a:r>
            <a:r>
              <a:rPr lang="en-US" altLang="zh-Hans" sz="1400" dirty="0">
                <a:latin typeface="Helvetica" pitchFamily="2" charset="0"/>
              </a:rPr>
              <a:t>Analysis</a:t>
            </a:r>
            <a:endParaRPr lang="en-US" sz="1400" dirty="0">
              <a:latin typeface="Helvetic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4006FE9-1DDB-1E4A-BA13-F0F7BC09DF87}"/>
              </a:ext>
            </a:extLst>
          </p:cNvPr>
          <p:cNvSpPr txBox="1"/>
          <p:nvPr/>
        </p:nvSpPr>
        <p:spPr>
          <a:xfrm>
            <a:off x="110761" y="29733"/>
            <a:ext cx="5401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000" b="1" dirty="0">
                <a:latin typeface="Helvetica" pitchFamily="2" charset="0"/>
              </a:rPr>
              <a:t>Most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common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APP’s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installed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in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December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2017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for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users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who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uninstalled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Taobao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in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November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2017</a:t>
            </a:r>
            <a:endParaRPr lang="en-US" sz="2000" b="1" dirty="0">
              <a:latin typeface="Helvetica" pitchFamily="2" charset="0"/>
            </a:endParaRPr>
          </a:p>
        </p:txBody>
      </p:sp>
      <p:sp>
        <p:nvSpPr>
          <p:cNvPr id="41" name="Right Arrow 40">
            <a:extLst>
              <a:ext uri="{FF2B5EF4-FFF2-40B4-BE49-F238E27FC236}">
                <a16:creationId xmlns:a16="http://schemas.microsoft.com/office/drawing/2014/main" id="{2A71ED26-F645-1D4C-A1E2-CFCFEA9335F9}"/>
              </a:ext>
            </a:extLst>
          </p:cNvPr>
          <p:cNvSpPr/>
          <p:nvPr/>
        </p:nvSpPr>
        <p:spPr>
          <a:xfrm rot="16712834">
            <a:off x="7262276" y="3646534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>
            <a:extLst>
              <a:ext uri="{FF2B5EF4-FFF2-40B4-BE49-F238E27FC236}">
                <a16:creationId xmlns:a16="http://schemas.microsoft.com/office/drawing/2014/main" id="{F532A248-71C1-FA42-9E47-EB1716F5E1C2}"/>
              </a:ext>
            </a:extLst>
          </p:cNvPr>
          <p:cNvSpPr/>
          <p:nvPr/>
        </p:nvSpPr>
        <p:spPr>
          <a:xfrm rot="18038000">
            <a:off x="7957599" y="3679300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>
            <a:extLst>
              <a:ext uri="{FF2B5EF4-FFF2-40B4-BE49-F238E27FC236}">
                <a16:creationId xmlns:a16="http://schemas.microsoft.com/office/drawing/2014/main" id="{BFF2EF61-7328-CD41-AAA8-D82DC7658A67}"/>
              </a:ext>
            </a:extLst>
          </p:cNvPr>
          <p:cNvSpPr/>
          <p:nvPr/>
        </p:nvSpPr>
        <p:spPr>
          <a:xfrm rot="19152786">
            <a:off x="8316257" y="3965750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E7EAD697-966E-7B44-A3FE-8C5736CCA7DB}"/>
              </a:ext>
            </a:extLst>
          </p:cNvPr>
          <p:cNvSpPr/>
          <p:nvPr/>
        </p:nvSpPr>
        <p:spPr>
          <a:xfrm rot="20354299">
            <a:off x="8508715" y="4397954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D2812E95-7043-F048-9C79-D235FE9B792D}"/>
              </a:ext>
            </a:extLst>
          </p:cNvPr>
          <p:cNvSpPr/>
          <p:nvPr/>
        </p:nvSpPr>
        <p:spPr>
          <a:xfrm rot="21128318">
            <a:off x="8646379" y="4938668"/>
            <a:ext cx="1002322" cy="43890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8749C9D-1629-9B46-8048-D1013D775A69}"/>
              </a:ext>
            </a:extLst>
          </p:cNvPr>
          <p:cNvSpPr txBox="1"/>
          <p:nvPr/>
        </p:nvSpPr>
        <p:spPr>
          <a:xfrm>
            <a:off x="6216930" y="39505"/>
            <a:ext cx="5401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s" sz="2000" b="1" dirty="0">
                <a:latin typeface="Helvetica" pitchFamily="2" charset="0"/>
              </a:rPr>
              <a:t>Most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common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APP’s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installed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in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December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2017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for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users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who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uninstalled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 err="1">
                <a:latin typeface="Helvetica" pitchFamily="2" charset="0"/>
              </a:rPr>
              <a:t>Pinduoduo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in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November</a:t>
            </a:r>
            <a:r>
              <a:rPr lang="zh-Hans" altLang="en-US" sz="2000" b="1" dirty="0">
                <a:latin typeface="Helvetica" pitchFamily="2" charset="0"/>
              </a:rPr>
              <a:t> </a:t>
            </a:r>
            <a:r>
              <a:rPr lang="en-US" altLang="zh-Hans" sz="2000" b="1" dirty="0">
                <a:latin typeface="Helvetica" pitchFamily="2" charset="0"/>
              </a:rPr>
              <a:t>2017</a:t>
            </a:r>
            <a:endParaRPr lang="en-US" sz="2000" b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17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3396</TotalTime>
  <Words>138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等线</vt:lpstr>
      <vt:lpstr>Arial</vt:lpstr>
      <vt:lpstr>Calibri</vt:lpstr>
      <vt:lpstr>Calibri Light</vt:lpstr>
      <vt:lpstr>Helvetica</vt:lpstr>
      <vt:lpstr>Lato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22</cp:revision>
  <dcterms:created xsi:type="dcterms:W3CDTF">2018-06-17T03:22:47Z</dcterms:created>
  <dcterms:modified xsi:type="dcterms:W3CDTF">2018-06-19T12:51:09Z</dcterms:modified>
</cp:coreProperties>
</file>