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8"/>
    <p:restoredTop sz="94676"/>
  </p:normalViewPr>
  <p:slideViewPr>
    <p:cSldViewPr snapToGrid="0" snapToObjects="1">
      <p:cViewPr varScale="1">
        <p:scale>
          <a:sx n="90" d="100"/>
          <a:sy n="90" d="100"/>
        </p:scale>
        <p:origin x="24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Less than 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0.01</c:v>
                </c:pt>
                <c:pt idx="1">
                  <c:v>0.1</c:v>
                </c:pt>
                <c:pt idx="2">
                  <c:v>0.5</c:v>
                </c:pt>
                <c:pt idx="3">
                  <c:v>0.31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97-7147-8F84-27ACB676B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Tier 4 or lower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0.41599999999999998</c:v>
                </c:pt>
                <c:pt idx="1">
                  <c:v>0.30099999999999999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E74D-A4B5-E39AE4B6F5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Tier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0.23100000000000001</c:v>
                </c:pt>
                <c:pt idx="1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09-E74D-A4B5-E39AE4B6F5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Tier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0.27700000000000002</c:v>
                </c:pt>
                <c:pt idx="1">
                  <c:v>0.34200000000000003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09-E74D-A4B5-E39AE4B6F5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Tier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Pinduoduo</c:v>
                </c:pt>
                <c:pt idx="1">
                  <c:v>JD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7.5999999999999998E-2</c:v>
                </c:pt>
                <c:pt idx="1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09-E74D-A4B5-E39AE4B6F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2447295"/>
        <c:axId val="1452448991"/>
      </c:barChart>
      <c:catAx>
        <c:axId val="145244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452448991"/>
        <c:crosses val="autoZero"/>
        <c:auto val="1"/>
        <c:lblAlgn val="ctr"/>
        <c:lblOffset val="100"/>
        <c:noMultiLvlLbl val="0"/>
      </c:catAx>
      <c:valAx>
        <c:axId val="14524489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52447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5C-4946-BA49-6D58EF9977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5C-4946-BA49-6D58EF99771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5C-4946-BA49-6D58EF99771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5C-4946-BA49-6D58EF99771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5C-4946-BA49-6D58EF9977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Taobao</c:v>
                </c:pt>
                <c:pt idx="1">
                  <c:v>JD.com</c:v>
                </c:pt>
                <c:pt idx="2">
                  <c:v>Pinduoduo</c:v>
                </c:pt>
                <c:pt idx="3">
                  <c:v>Weipinhui</c:v>
                </c:pt>
                <c:pt idx="4">
                  <c:v>Tmall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430</c:v>
                </c:pt>
                <c:pt idx="1">
                  <c:v>140</c:v>
                </c:pt>
                <c:pt idx="2">
                  <c:v>110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C-4946-BA49-6D58EF997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19613055"/>
        <c:axId val="1519667343"/>
      </c:barChart>
      <c:catAx>
        <c:axId val="151961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519667343"/>
        <c:crosses val="autoZero"/>
        <c:auto val="1"/>
        <c:lblAlgn val="ctr"/>
        <c:lblOffset val="100"/>
        <c:noMultiLvlLbl val="0"/>
      </c:catAx>
      <c:valAx>
        <c:axId val="151966734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1961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EFC1-3D42-6C49-B665-27E97B901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D013-0B71-2248-B6F5-B3FDD775E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817D3-181F-CE41-9DAA-D16FE27E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2C3D-96E1-7445-A9FC-227A1EA7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89C76-114C-224D-9C35-503355A4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2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05EFE-17DE-F746-BF4A-B3B88E7F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74921-36AB-9640-AF9A-EA2354DD4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4932B-05D2-CE40-86B7-D79E397A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33B7E-293D-0D49-ACD6-0F1EEA91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CB62-634A-5D4A-9FF1-02AE94AD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23212-41E9-9A46-8B8D-CAE528E7A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1D368-7E7A-EA45-91A8-00FEE7C00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8AF80-0350-F344-8DC1-6933F926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3897-066D-1B46-935B-2DF6E8652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579EC-A417-114C-AF99-88541A47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3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9FA1-E63D-1F4A-BEB0-BEC120E7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50219-2C84-8746-A2D3-5FA15423F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52FBB-A9CE-604A-A302-F956E078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1138B-77EF-EA4A-ABAD-DAEBAD36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EFC7D-1E5E-DB4B-B75C-37795F39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578B-1C7B-B14F-B58C-46AB9E0F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11539-0EDC-274C-B8D4-0A51FB3E2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5EFA2-0ABC-4E46-90E1-F2C16D9E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4DFCE-D7F9-5C49-8015-6C8DCFB7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FB89D-41CD-1640-A013-6321BB5A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725F-FB8D-B64D-874F-94BBBEBF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F02F8-A98F-EF4C-9C7C-010A4658B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33451-CFF9-4D4B-B7A6-A266DBD81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A37E7-5D41-1C4A-88FA-181919EE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E497F-9801-8B49-87A0-3F8CE03E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6F6C8-C7F6-8142-AE5B-B06544AE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2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CAAD8-D394-9A4F-BDC8-C9747A7D5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289CA-F5AF-794A-BF8E-71565B995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3060E-3017-4A44-8567-9A31878AA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DB1EE4-7F2F-BD44-8729-2ED9B4670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BC1E2-1D87-964D-9718-E78A46C0A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25A45D-01EE-1242-ADD2-8CE7D4AD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6A682-B5CA-224F-B54C-1B9B0AFF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916082-1A1E-FC41-A7C8-2616C7DF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9534A-44C5-3C4F-B4CE-25AE6EEB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38DF7-C889-7F47-9B38-6A83323F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50F46-B82F-184B-9F18-08524811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28BB9-1254-6944-BE53-7C5C58B2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7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2430CB-EDA6-894A-B48D-F81185A4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8F980-0771-AA4C-B887-0F3A3C6F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9C729-1B57-8F4D-9414-E63A6F8E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A1898-48AF-A14C-819E-275F8291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43BE8-498B-2941-A5E0-2D8596A7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D7EAD-C833-6E48-840C-BF6FB37E6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66888-B753-B340-9FAC-0F6D89D1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60AF9-1BEA-214D-A182-3F005F4C4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E6DEA-580D-A848-B5A5-B94F2BF1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DF4F0-E78F-E746-A115-D1ABF5EBD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BA7C6-498A-BC4C-9114-7252A29B3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C5454-A873-294E-B361-FEAD317FD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2E3CE-C450-6F4D-9111-8C531E24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5327B-73A4-3F4A-9B0F-8C9FD872A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7E24-07D5-B348-B958-755AF81C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8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09331-4249-7148-BC20-6AE1F0C6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64BF6-CC15-914B-8703-90B8C2597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D0B6A-68C2-F84F-A3AF-C81153ED8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AFD59-24D4-4B4D-9838-BBB63E543006}" type="datetimeFigureOut">
              <a:rPr lang="en-US" smtClean="0"/>
              <a:t>6/17/18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936AA-4D6B-B240-879F-64601DFAF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B2FC8-90E3-EE44-B627-EF001BA91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18C9-EB00-7742-A3ED-4F247B3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D2763AF-6DD2-6B4C-92B4-641D2F87F9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714782"/>
              </p:ext>
            </p:extLst>
          </p:nvPr>
        </p:nvGraphicFramePr>
        <p:xfrm>
          <a:off x="2032000" y="121315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82AE45-F605-D948-BF1B-3B7EA096BF13}"/>
              </a:ext>
            </a:extLst>
          </p:cNvPr>
          <p:cNvSpPr txBox="1"/>
          <p:nvPr/>
        </p:nvSpPr>
        <p:spPr>
          <a:xfrm>
            <a:off x="5749470" y="792869"/>
            <a:ext cx="988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Less than 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81835-E754-EF4B-8D22-6331287D6CB2}"/>
              </a:ext>
            </a:extLst>
          </p:cNvPr>
          <p:cNvSpPr txBox="1"/>
          <p:nvPr/>
        </p:nvSpPr>
        <p:spPr>
          <a:xfrm>
            <a:off x="6892471" y="1158824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20-29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8559CE-7D42-1444-BB53-82FAB4B5CC16}"/>
              </a:ext>
            </a:extLst>
          </p:cNvPr>
          <p:cNvSpPr txBox="1"/>
          <p:nvPr/>
        </p:nvSpPr>
        <p:spPr>
          <a:xfrm>
            <a:off x="7968344" y="5031302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30-39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0A67FB-F4FD-4744-9323-19923C5C0EDF}"/>
              </a:ext>
            </a:extLst>
          </p:cNvPr>
          <p:cNvSpPr txBox="1"/>
          <p:nvPr/>
        </p:nvSpPr>
        <p:spPr>
          <a:xfrm>
            <a:off x="2561772" y="3224274"/>
            <a:ext cx="1190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Helvetica" pitchFamily="2" charset="0"/>
              </a:rPr>
              <a:t>40-49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F9B64B-C82B-BF43-B210-4393A80E6DE1}"/>
              </a:ext>
            </a:extLst>
          </p:cNvPr>
          <p:cNvSpPr txBox="1"/>
          <p:nvPr/>
        </p:nvSpPr>
        <p:spPr>
          <a:xfrm>
            <a:off x="4815114" y="1085257"/>
            <a:ext cx="780143" cy="338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Helvetica" pitchFamily="2" charset="0"/>
              </a:rPr>
              <a:t>50+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679975-3438-394E-A682-5632F3F457CD}"/>
              </a:ext>
            </a:extLst>
          </p:cNvPr>
          <p:cNvSpPr txBox="1"/>
          <p:nvPr/>
        </p:nvSpPr>
        <p:spPr>
          <a:xfrm>
            <a:off x="2416628" y="-48811"/>
            <a:ext cx="7358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Age distribution of </a:t>
            </a:r>
            <a:r>
              <a:rPr lang="en-US" sz="2400" b="1" dirty="0" err="1">
                <a:latin typeface="Helvetica" pitchFamily="2" charset="0"/>
              </a:rPr>
              <a:t>Pinduoduo</a:t>
            </a:r>
            <a:r>
              <a:rPr lang="en-US" sz="2400" b="1" dirty="0">
                <a:latin typeface="Helvetica" pitchFamily="2" charset="0"/>
              </a:rPr>
              <a:t> users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(January 2018)</a:t>
            </a:r>
          </a:p>
        </p:txBody>
      </p:sp>
    </p:spTree>
    <p:extLst>
      <p:ext uri="{BB962C8B-B14F-4D97-AF65-F5344CB8AC3E}">
        <p14:creationId xmlns:p14="http://schemas.microsoft.com/office/powerpoint/2010/main" val="322544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206286-ECD5-4143-B0A7-76201A1387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7937229"/>
              </p:ext>
            </p:extLst>
          </p:nvPr>
        </p:nvGraphicFramePr>
        <p:xfrm>
          <a:off x="2032000" y="1300163"/>
          <a:ext cx="8128000" cy="483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1296AA-6FB5-4445-8374-08E9A1D41826}"/>
              </a:ext>
            </a:extLst>
          </p:cNvPr>
          <p:cNvSpPr txBox="1"/>
          <p:nvPr/>
        </p:nvSpPr>
        <p:spPr>
          <a:xfrm>
            <a:off x="3231356" y="0"/>
            <a:ext cx="572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Distribution of </a:t>
            </a:r>
            <a:r>
              <a:rPr lang="en-US" sz="2400" b="1" dirty="0" err="1">
                <a:latin typeface="Helvetica" pitchFamily="2" charset="0"/>
              </a:rPr>
              <a:t>Pinduoduo</a:t>
            </a:r>
            <a:r>
              <a:rPr lang="en-US" sz="2400" b="1" dirty="0">
                <a:latin typeface="Helvetica" pitchFamily="2" charset="0"/>
              </a:rPr>
              <a:t> and JD users in various city tiers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(November 2017)</a:t>
            </a:r>
          </a:p>
        </p:txBody>
      </p:sp>
    </p:spTree>
    <p:extLst>
      <p:ext uri="{BB962C8B-B14F-4D97-AF65-F5344CB8AC3E}">
        <p14:creationId xmlns:p14="http://schemas.microsoft.com/office/powerpoint/2010/main" val="412738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554F9C-EE0F-B64E-A60B-22DB0BDEEF61}"/>
              </a:ext>
            </a:extLst>
          </p:cNvPr>
          <p:cNvSpPr txBox="1"/>
          <p:nvPr/>
        </p:nvSpPr>
        <p:spPr>
          <a:xfrm>
            <a:off x="3231356" y="742950"/>
            <a:ext cx="572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Helvetica" pitchFamily="2" charset="0"/>
              </a:rPr>
              <a:t>Largest Chinese e-commerce APPs by monthly active users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(January 2018)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5A9BCD5-3B22-EC42-B03A-FAA0CA9A2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887449"/>
              </p:ext>
            </p:extLst>
          </p:nvPr>
        </p:nvGraphicFramePr>
        <p:xfrm>
          <a:off x="2032000" y="1543051"/>
          <a:ext cx="8128000" cy="390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F79564-808B-1349-9D3B-505C766F0CAF}"/>
              </a:ext>
            </a:extLst>
          </p:cNvPr>
          <p:cNvSpPr txBox="1"/>
          <p:nvPr/>
        </p:nvSpPr>
        <p:spPr>
          <a:xfrm>
            <a:off x="2032000" y="6178526"/>
            <a:ext cx="7626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pitchFamily="2" charset="0"/>
              </a:rPr>
              <a:t>Source: company press releases and reports, </a:t>
            </a:r>
            <a:r>
              <a:rPr lang="en-US" sz="1600" dirty="0" err="1">
                <a:latin typeface="Helvetica" pitchFamily="2" charset="0"/>
              </a:rPr>
              <a:t>WalktheChat</a:t>
            </a:r>
            <a:r>
              <a:rPr lang="en-US" sz="1600" dirty="0">
                <a:latin typeface="Helvetica" pitchFamily="2" charset="0"/>
              </a:rPr>
              <a:t> analysis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5048DC-2B10-7648-950E-E6D4C77074B5}"/>
              </a:ext>
            </a:extLst>
          </p:cNvPr>
          <p:cNvSpPr/>
          <p:nvPr/>
        </p:nvSpPr>
        <p:spPr>
          <a:xfrm>
            <a:off x="4131469" y="5614988"/>
            <a:ext cx="714375" cy="38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CE865D-5ECD-F645-B628-C06764C0C149}"/>
              </a:ext>
            </a:extLst>
          </p:cNvPr>
          <p:cNvSpPr txBox="1"/>
          <p:nvPr/>
        </p:nvSpPr>
        <p:spPr>
          <a:xfrm>
            <a:off x="4945857" y="5546259"/>
            <a:ext cx="138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Alibaba ecosystem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231193-A4E5-304D-9B4F-DE0A039891E6}"/>
              </a:ext>
            </a:extLst>
          </p:cNvPr>
          <p:cNvSpPr/>
          <p:nvPr/>
        </p:nvSpPr>
        <p:spPr>
          <a:xfrm>
            <a:off x="6460331" y="5609736"/>
            <a:ext cx="714375" cy="385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61AF4-08A7-944A-8BD1-EEEC481C7364}"/>
              </a:ext>
            </a:extLst>
          </p:cNvPr>
          <p:cNvSpPr txBox="1"/>
          <p:nvPr/>
        </p:nvSpPr>
        <p:spPr>
          <a:xfrm>
            <a:off x="7274719" y="5541007"/>
            <a:ext cx="138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Tencent ecosystem</a:t>
            </a:r>
          </a:p>
        </p:txBody>
      </p:sp>
    </p:spTree>
    <p:extLst>
      <p:ext uri="{BB962C8B-B14F-4D97-AF65-F5344CB8AC3E}">
        <p14:creationId xmlns:p14="http://schemas.microsoft.com/office/powerpoint/2010/main" val="103872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57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2018-06-17T03:22:47Z</dcterms:created>
  <dcterms:modified xsi:type="dcterms:W3CDTF">2018-06-17T04:15:42Z</dcterms:modified>
</cp:coreProperties>
</file>